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7" r:id="rId1"/>
  </p:sldMasterIdLst>
  <p:notesMasterIdLst>
    <p:notesMasterId r:id="rId14"/>
  </p:notesMasterIdLst>
  <p:handoutMasterIdLst>
    <p:handoutMasterId r:id="rId15"/>
  </p:handoutMasterIdLst>
  <p:sldIdLst>
    <p:sldId id="256" r:id="rId2"/>
    <p:sldId id="305" r:id="rId3"/>
    <p:sldId id="307" r:id="rId4"/>
    <p:sldId id="306" r:id="rId5"/>
    <p:sldId id="309" r:id="rId6"/>
    <p:sldId id="293" r:id="rId7"/>
    <p:sldId id="294" r:id="rId8"/>
    <p:sldId id="308" r:id="rId9"/>
    <p:sldId id="310" r:id="rId10"/>
    <p:sldId id="312" r:id="rId11"/>
    <p:sldId id="311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1E0A"/>
    <a:srgbClr val="F25136"/>
    <a:srgbClr val="F78E7D"/>
    <a:srgbClr val="F9A799"/>
    <a:srgbClr val="A31F09"/>
    <a:srgbClr val="50108D"/>
    <a:srgbClr val="B14AFF"/>
    <a:srgbClr val="FFB478"/>
    <a:srgbClr val="9E42E3"/>
    <a:srgbClr val="C69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57" autoAdjust="0"/>
    <p:restoredTop sz="94643" autoAdjust="0"/>
  </p:normalViewPr>
  <p:slideViewPr>
    <p:cSldViewPr snapToGrid="0" snapToObjects="1">
      <p:cViewPr varScale="1">
        <p:scale>
          <a:sx n="70" d="100"/>
          <a:sy n="70" d="100"/>
        </p:scale>
        <p:origin x="83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E78722-5593-415A-9F70-5E51C665EFF3}" type="doc">
      <dgm:prSet loTypeId="urn:microsoft.com/office/officeart/2005/8/layout/defaul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s-ES"/>
        </a:p>
      </dgm:t>
    </dgm:pt>
    <dgm:pt modelId="{AB59F4E4-728E-42DC-B4A1-05BEF6BBDA81}">
      <dgm:prSet phldrT="[Texto]" custT="1"/>
      <dgm:spPr/>
      <dgm:t>
        <a:bodyPr/>
        <a:lstStyle/>
        <a:p>
          <a:r>
            <a:rPr lang="es-ES" sz="2000" b="1" u="none" dirty="0" smtClean="0">
              <a:latin typeface="Palatino Linotype" panose="02040502050505030304" pitchFamily="18" charset="0"/>
            </a:rPr>
            <a:t>Elegir donde no puede gastar dinero </a:t>
          </a:r>
          <a:r>
            <a:rPr lang="es-ES" sz="2000" u="none" dirty="0" smtClean="0">
              <a:latin typeface="Palatino Linotype" panose="02040502050505030304" pitchFamily="18" charset="0"/>
            </a:rPr>
            <a:t>para tener un control sobre dónde el niño se gasta el dinero.</a:t>
          </a:r>
          <a:endParaRPr lang="es-ES" sz="2000" u="none" dirty="0">
            <a:latin typeface="Palatino Linotype" panose="02040502050505030304" pitchFamily="18" charset="0"/>
          </a:endParaRPr>
        </a:p>
      </dgm:t>
    </dgm:pt>
    <dgm:pt modelId="{6D6572EE-43C1-4885-8A00-F12E23D4DC3C}" type="parTrans" cxnId="{7B0CD68B-DA33-4D2A-BEAB-17C682FE6A97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D3123FD6-66F4-4671-A89C-12B92E868F1B}" type="sibTrans" cxnId="{7B0CD68B-DA33-4D2A-BEAB-17C682FE6A97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9BF465D0-A3AA-4416-83BF-B7D8F80BD578}">
      <dgm:prSet phldrT="[Texto]" custT="1"/>
      <dgm:spPr/>
      <dgm:t>
        <a:bodyPr/>
        <a:lstStyle/>
        <a:p>
          <a:r>
            <a:rPr lang="es-ES" sz="2000" b="1" u="none" dirty="0" smtClean="0">
              <a:latin typeface="Palatino Linotype" panose="02040502050505030304" pitchFamily="18" charset="0"/>
            </a:rPr>
            <a:t>El ingreso se realice de forma automática </a:t>
          </a:r>
          <a:r>
            <a:rPr lang="es-ES" sz="2000" u="none" dirty="0" smtClean="0">
              <a:latin typeface="Palatino Linotype" panose="02040502050505030304" pitchFamily="18" charset="0"/>
            </a:rPr>
            <a:t>para una mayor comodidad.</a:t>
          </a:r>
          <a:endParaRPr lang="es-ES" sz="2000" u="none" dirty="0">
            <a:latin typeface="Palatino Linotype" panose="02040502050505030304" pitchFamily="18" charset="0"/>
          </a:endParaRPr>
        </a:p>
      </dgm:t>
    </dgm:pt>
    <dgm:pt modelId="{8F4609CC-763D-4077-982C-7DC050B33AFF}" type="parTrans" cxnId="{6E397775-3D04-4D96-8AD3-898C336B70DF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50017642-6A59-4F10-81DB-C92DE03FCC87}" type="sibTrans" cxnId="{6E397775-3D04-4D96-8AD3-898C336B70DF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B52DEBA7-34D5-4997-BC29-941372E4504E}">
      <dgm:prSet phldrT="[Texto]" custT="1"/>
      <dgm:spPr/>
      <dgm:t>
        <a:bodyPr/>
        <a:lstStyle/>
        <a:p>
          <a:r>
            <a:rPr lang="es-ES" sz="2000" b="1" u="none" dirty="0" smtClean="0">
              <a:latin typeface="Palatino Linotype" panose="02040502050505030304" pitchFamily="18" charset="0"/>
            </a:rPr>
            <a:t>Poder congelar la cuenta </a:t>
          </a:r>
          <a:r>
            <a:rPr lang="es-ES" sz="2000" u="none" dirty="0" smtClean="0">
              <a:latin typeface="Palatino Linotype" panose="02040502050505030304" pitchFamily="18" charset="0"/>
            </a:rPr>
            <a:t>a modo de castigo</a:t>
          </a:r>
          <a:endParaRPr lang="es-ES" sz="2000" u="none" dirty="0">
            <a:latin typeface="Palatino Linotype" panose="02040502050505030304" pitchFamily="18" charset="0"/>
          </a:endParaRPr>
        </a:p>
      </dgm:t>
    </dgm:pt>
    <dgm:pt modelId="{27EF912B-D6E1-4D30-A716-B7F070E17690}" type="parTrans" cxnId="{6E0B5C72-4312-485D-8C72-995BF8B8B34D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BB7FCD48-DDD6-4BD1-B2B3-0BA73CFD4267}" type="sibTrans" cxnId="{6E0B5C72-4312-485D-8C72-995BF8B8B34D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8DBC26E0-FF6B-4477-BDF3-70133ADFA3EC}">
      <dgm:prSet phldrT="[Texto]" custT="1"/>
      <dgm:spPr/>
      <dgm:t>
        <a:bodyPr/>
        <a:lstStyle/>
        <a:p>
          <a:r>
            <a:rPr lang="es-ES" sz="2000" b="1" u="none" dirty="0" smtClean="0">
              <a:latin typeface="Palatino Linotype" panose="02040502050505030304" pitchFamily="18" charset="0"/>
            </a:rPr>
            <a:t>Reporte de gastos </a:t>
          </a:r>
          <a:r>
            <a:rPr lang="es-ES" sz="2000" u="none" dirty="0" smtClean="0">
              <a:latin typeface="Palatino Linotype" panose="02040502050505030304" pitchFamily="18" charset="0"/>
            </a:rPr>
            <a:t>para saber dónde el niño se gasta el dinero.</a:t>
          </a:r>
          <a:endParaRPr lang="es-ES" sz="2000" u="none" dirty="0">
            <a:latin typeface="Palatino Linotype" panose="02040502050505030304" pitchFamily="18" charset="0"/>
          </a:endParaRPr>
        </a:p>
      </dgm:t>
    </dgm:pt>
    <dgm:pt modelId="{071A013D-D705-4E13-A9A7-2A26A22E342C}" type="parTrans" cxnId="{A0D72CBA-F952-452D-98A0-1253DA13643D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9258F0B0-D0AE-4923-85FC-0140093AD064}" type="sibTrans" cxnId="{A0D72CBA-F952-452D-98A0-1253DA13643D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87A4F2E2-B60A-4759-9C1C-A54ED1763FC6}">
      <dgm:prSet phldrT="[Texto]" custT="1"/>
      <dgm:spPr/>
      <dgm:t>
        <a:bodyPr/>
        <a:lstStyle/>
        <a:p>
          <a:r>
            <a:rPr lang="es-ES" sz="2000" b="1" u="none" dirty="0" smtClean="0">
              <a:latin typeface="Palatino Linotype" panose="02040502050505030304" pitchFamily="18" charset="0"/>
            </a:rPr>
            <a:t>Transferencias de dinero entre </a:t>
          </a:r>
          <a:r>
            <a:rPr lang="es-ES" sz="2000" b="1" u="none" dirty="0" err="1" smtClean="0">
              <a:latin typeface="Palatino Linotype" panose="02040502050505030304" pitchFamily="18" charset="0"/>
            </a:rPr>
            <a:t>Pumbankeros</a:t>
          </a:r>
          <a:r>
            <a:rPr lang="es-ES" sz="2000" b="1" u="none" dirty="0" smtClean="0">
              <a:latin typeface="Palatino Linotype" panose="02040502050505030304" pitchFamily="18" charset="0"/>
            </a:rPr>
            <a:t> </a:t>
          </a:r>
          <a:r>
            <a:rPr lang="es-ES" sz="2000" b="0" u="none" dirty="0" smtClean="0">
              <a:latin typeface="Palatino Linotype" panose="02040502050505030304" pitchFamily="18" charset="0"/>
            </a:rPr>
            <a:t>para que los niños puedan prestarse dinero</a:t>
          </a:r>
          <a:r>
            <a:rPr lang="es-ES" sz="2000" u="none" dirty="0" smtClean="0">
              <a:latin typeface="Palatino Linotype" panose="02040502050505030304" pitchFamily="18" charset="0"/>
            </a:rPr>
            <a:t>.</a:t>
          </a:r>
          <a:endParaRPr lang="es-ES" sz="2000" u="none" dirty="0">
            <a:latin typeface="Palatino Linotype" panose="02040502050505030304" pitchFamily="18" charset="0"/>
          </a:endParaRPr>
        </a:p>
      </dgm:t>
    </dgm:pt>
    <dgm:pt modelId="{EF1B48BC-6385-480E-8B7E-3FB5058A583E}" type="parTrans" cxnId="{830A8408-E81F-4EEC-8E9D-4816A4945E82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DF86901D-4B1F-4BCC-BE66-B4486DA738C5}" type="sibTrans" cxnId="{830A8408-E81F-4EEC-8E9D-4816A4945E82}">
      <dgm:prSet/>
      <dgm:spPr/>
      <dgm:t>
        <a:bodyPr/>
        <a:lstStyle/>
        <a:p>
          <a:endParaRPr lang="es-ES" sz="2400" u="sng">
            <a:latin typeface="Palatino Linotype" panose="02040502050505030304" pitchFamily="18" charset="0"/>
          </a:endParaRPr>
        </a:p>
      </dgm:t>
    </dgm:pt>
    <dgm:pt modelId="{EC37FFE0-10C3-4DE6-8FC9-BBA2FEDEB26D}" type="pres">
      <dgm:prSet presAssocID="{04E78722-5593-415A-9F70-5E51C665EFF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8A4A5787-C065-4786-94ED-F2B7CCF6EA96}" type="pres">
      <dgm:prSet presAssocID="{AB59F4E4-728E-42DC-B4A1-05BEF6BBDA81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94137F6-EAA6-4A61-898B-AFDF689AF034}" type="pres">
      <dgm:prSet presAssocID="{D3123FD6-66F4-4671-A89C-12B92E868F1B}" presName="sibTrans" presStyleCnt="0"/>
      <dgm:spPr/>
    </dgm:pt>
    <dgm:pt modelId="{C2D49A0E-838D-414C-BADF-CB27BB083CD9}" type="pres">
      <dgm:prSet presAssocID="{9BF465D0-A3AA-4416-83BF-B7D8F80BD578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EB1E0836-25D5-4309-85B6-9824BF2B2234}" type="pres">
      <dgm:prSet presAssocID="{50017642-6A59-4F10-81DB-C92DE03FCC87}" presName="sibTrans" presStyleCnt="0"/>
      <dgm:spPr/>
    </dgm:pt>
    <dgm:pt modelId="{710AE4CE-4BA6-4AF9-BC39-786292698CD6}" type="pres">
      <dgm:prSet presAssocID="{B52DEBA7-34D5-4997-BC29-941372E4504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817B138-5A96-4BBB-AA95-0E72ED60EF3C}" type="pres">
      <dgm:prSet presAssocID="{BB7FCD48-DDD6-4BD1-B2B3-0BA73CFD4267}" presName="sibTrans" presStyleCnt="0"/>
      <dgm:spPr/>
    </dgm:pt>
    <dgm:pt modelId="{14681D36-51F8-4CBF-B9C1-53E96BD15F0F}" type="pres">
      <dgm:prSet presAssocID="{8DBC26E0-FF6B-4477-BDF3-70133ADFA3EC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8229062-11AB-4B60-868C-6AFC7F9F6BDC}" type="pres">
      <dgm:prSet presAssocID="{9258F0B0-D0AE-4923-85FC-0140093AD064}" presName="sibTrans" presStyleCnt="0"/>
      <dgm:spPr/>
    </dgm:pt>
    <dgm:pt modelId="{26A8026D-0E40-4143-9247-6A2C6E6DAE9C}" type="pres">
      <dgm:prSet presAssocID="{87A4F2E2-B60A-4759-9C1C-A54ED1763FC6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4F8DCE5D-8FE3-4FC2-839F-4CF53799B6AD}" type="presOf" srcId="{B52DEBA7-34D5-4997-BC29-941372E4504E}" destId="{710AE4CE-4BA6-4AF9-BC39-786292698CD6}" srcOrd="0" destOrd="0" presId="urn:microsoft.com/office/officeart/2005/8/layout/default"/>
    <dgm:cxn modelId="{6E397775-3D04-4D96-8AD3-898C336B70DF}" srcId="{04E78722-5593-415A-9F70-5E51C665EFF3}" destId="{9BF465D0-A3AA-4416-83BF-B7D8F80BD578}" srcOrd="1" destOrd="0" parTransId="{8F4609CC-763D-4077-982C-7DC050B33AFF}" sibTransId="{50017642-6A59-4F10-81DB-C92DE03FCC87}"/>
    <dgm:cxn modelId="{C5D54E46-7E4F-4E49-A2BC-BB105497CD11}" type="presOf" srcId="{87A4F2E2-B60A-4759-9C1C-A54ED1763FC6}" destId="{26A8026D-0E40-4143-9247-6A2C6E6DAE9C}" srcOrd="0" destOrd="0" presId="urn:microsoft.com/office/officeart/2005/8/layout/default"/>
    <dgm:cxn modelId="{ED5CD7D2-91DD-4CEB-A6D5-6E7F1767AAB1}" type="presOf" srcId="{8DBC26E0-FF6B-4477-BDF3-70133ADFA3EC}" destId="{14681D36-51F8-4CBF-B9C1-53E96BD15F0F}" srcOrd="0" destOrd="0" presId="urn:microsoft.com/office/officeart/2005/8/layout/default"/>
    <dgm:cxn modelId="{473C8538-7F22-437E-B46E-A56915F0C9FB}" type="presOf" srcId="{AB59F4E4-728E-42DC-B4A1-05BEF6BBDA81}" destId="{8A4A5787-C065-4786-94ED-F2B7CCF6EA96}" srcOrd="0" destOrd="0" presId="urn:microsoft.com/office/officeart/2005/8/layout/default"/>
    <dgm:cxn modelId="{7B0CD68B-DA33-4D2A-BEAB-17C682FE6A97}" srcId="{04E78722-5593-415A-9F70-5E51C665EFF3}" destId="{AB59F4E4-728E-42DC-B4A1-05BEF6BBDA81}" srcOrd="0" destOrd="0" parTransId="{6D6572EE-43C1-4885-8A00-F12E23D4DC3C}" sibTransId="{D3123FD6-66F4-4671-A89C-12B92E868F1B}"/>
    <dgm:cxn modelId="{A0D72CBA-F952-452D-98A0-1253DA13643D}" srcId="{04E78722-5593-415A-9F70-5E51C665EFF3}" destId="{8DBC26E0-FF6B-4477-BDF3-70133ADFA3EC}" srcOrd="3" destOrd="0" parTransId="{071A013D-D705-4E13-A9A7-2A26A22E342C}" sibTransId="{9258F0B0-D0AE-4923-85FC-0140093AD064}"/>
    <dgm:cxn modelId="{E5AFA544-3D2D-40D2-BD64-E569ECF62EEC}" type="presOf" srcId="{9BF465D0-A3AA-4416-83BF-B7D8F80BD578}" destId="{C2D49A0E-838D-414C-BADF-CB27BB083CD9}" srcOrd="0" destOrd="0" presId="urn:microsoft.com/office/officeart/2005/8/layout/default"/>
    <dgm:cxn modelId="{830A8408-E81F-4EEC-8E9D-4816A4945E82}" srcId="{04E78722-5593-415A-9F70-5E51C665EFF3}" destId="{87A4F2E2-B60A-4759-9C1C-A54ED1763FC6}" srcOrd="4" destOrd="0" parTransId="{EF1B48BC-6385-480E-8B7E-3FB5058A583E}" sibTransId="{DF86901D-4B1F-4BCC-BE66-B4486DA738C5}"/>
    <dgm:cxn modelId="{7D468723-A858-4C97-9C46-BB569F26A38C}" type="presOf" srcId="{04E78722-5593-415A-9F70-5E51C665EFF3}" destId="{EC37FFE0-10C3-4DE6-8FC9-BBA2FEDEB26D}" srcOrd="0" destOrd="0" presId="urn:microsoft.com/office/officeart/2005/8/layout/default"/>
    <dgm:cxn modelId="{6E0B5C72-4312-485D-8C72-995BF8B8B34D}" srcId="{04E78722-5593-415A-9F70-5E51C665EFF3}" destId="{B52DEBA7-34D5-4997-BC29-941372E4504E}" srcOrd="2" destOrd="0" parTransId="{27EF912B-D6E1-4D30-A716-B7F070E17690}" sibTransId="{BB7FCD48-DDD6-4BD1-B2B3-0BA73CFD4267}"/>
    <dgm:cxn modelId="{5851EDB8-F4BB-4D9E-9FF4-04638AFF15A0}" type="presParOf" srcId="{EC37FFE0-10C3-4DE6-8FC9-BBA2FEDEB26D}" destId="{8A4A5787-C065-4786-94ED-F2B7CCF6EA96}" srcOrd="0" destOrd="0" presId="urn:microsoft.com/office/officeart/2005/8/layout/default"/>
    <dgm:cxn modelId="{1FD67F51-3ED4-430D-8F0E-F122D5204F77}" type="presParOf" srcId="{EC37FFE0-10C3-4DE6-8FC9-BBA2FEDEB26D}" destId="{F94137F6-EAA6-4A61-898B-AFDF689AF034}" srcOrd="1" destOrd="0" presId="urn:microsoft.com/office/officeart/2005/8/layout/default"/>
    <dgm:cxn modelId="{117B9285-52F2-41C4-992A-EC197D04B5AB}" type="presParOf" srcId="{EC37FFE0-10C3-4DE6-8FC9-BBA2FEDEB26D}" destId="{C2D49A0E-838D-414C-BADF-CB27BB083CD9}" srcOrd="2" destOrd="0" presId="urn:microsoft.com/office/officeart/2005/8/layout/default"/>
    <dgm:cxn modelId="{E98B4559-7629-4427-A423-C1B8B8558677}" type="presParOf" srcId="{EC37FFE0-10C3-4DE6-8FC9-BBA2FEDEB26D}" destId="{EB1E0836-25D5-4309-85B6-9824BF2B2234}" srcOrd="3" destOrd="0" presId="urn:microsoft.com/office/officeart/2005/8/layout/default"/>
    <dgm:cxn modelId="{A4C77A95-A5AB-42FC-8BF0-3DCCCFECC33A}" type="presParOf" srcId="{EC37FFE0-10C3-4DE6-8FC9-BBA2FEDEB26D}" destId="{710AE4CE-4BA6-4AF9-BC39-786292698CD6}" srcOrd="4" destOrd="0" presId="urn:microsoft.com/office/officeart/2005/8/layout/default"/>
    <dgm:cxn modelId="{B13EDC6C-DF62-45D1-B532-BD6340D17E29}" type="presParOf" srcId="{EC37FFE0-10C3-4DE6-8FC9-BBA2FEDEB26D}" destId="{8817B138-5A96-4BBB-AA95-0E72ED60EF3C}" srcOrd="5" destOrd="0" presId="urn:microsoft.com/office/officeart/2005/8/layout/default"/>
    <dgm:cxn modelId="{1997D21D-BD82-43BC-BF75-3523A9E16755}" type="presParOf" srcId="{EC37FFE0-10C3-4DE6-8FC9-BBA2FEDEB26D}" destId="{14681D36-51F8-4CBF-B9C1-53E96BD15F0F}" srcOrd="6" destOrd="0" presId="urn:microsoft.com/office/officeart/2005/8/layout/default"/>
    <dgm:cxn modelId="{8880C351-F6E3-41B1-840F-CE15247D1D14}" type="presParOf" srcId="{EC37FFE0-10C3-4DE6-8FC9-BBA2FEDEB26D}" destId="{C8229062-11AB-4B60-868C-6AFC7F9F6BDC}" srcOrd="7" destOrd="0" presId="urn:microsoft.com/office/officeart/2005/8/layout/default"/>
    <dgm:cxn modelId="{F84A6FB1-6FF9-49FE-94BF-E55D9B4B1A5C}" type="presParOf" srcId="{EC37FFE0-10C3-4DE6-8FC9-BBA2FEDEB26D}" destId="{26A8026D-0E40-4143-9247-6A2C6E6DAE9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4A5787-C065-4786-94ED-F2B7CCF6EA96}">
      <dsp:nvSpPr>
        <dsp:cNvPr id="0" name=""/>
        <dsp:cNvSpPr/>
      </dsp:nvSpPr>
      <dsp:spPr>
        <a:xfrm>
          <a:off x="0" y="659327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000" b="1" u="none" kern="1200" dirty="0" smtClean="0">
              <a:latin typeface="Palatino Linotype" panose="02040502050505030304" pitchFamily="18" charset="0"/>
            </a:rPr>
            <a:t>Elegir donde no puede gastar dinero </a:t>
          </a:r>
          <a:r>
            <a:rPr lang="es-ES" sz="2000" u="none" kern="1200" dirty="0" smtClean="0">
              <a:latin typeface="Palatino Linotype" panose="02040502050505030304" pitchFamily="18" charset="0"/>
            </a:rPr>
            <a:t>para tener un control sobre dónde el niño se gasta el dinero.</a:t>
          </a:r>
          <a:endParaRPr lang="es-ES" sz="2000" u="none" kern="1200" dirty="0">
            <a:latin typeface="Palatino Linotype" panose="02040502050505030304" pitchFamily="18" charset="0"/>
          </a:endParaRPr>
        </a:p>
      </dsp:txBody>
      <dsp:txXfrm>
        <a:off x="0" y="659327"/>
        <a:ext cx="3013363" cy="1808018"/>
      </dsp:txXfrm>
    </dsp:sp>
    <dsp:sp modelId="{C2D49A0E-838D-414C-BADF-CB27BB083CD9}">
      <dsp:nvSpPr>
        <dsp:cNvPr id="0" name=""/>
        <dsp:cNvSpPr/>
      </dsp:nvSpPr>
      <dsp:spPr>
        <a:xfrm>
          <a:off x="3314700" y="659327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000" b="1" u="none" kern="1200" dirty="0" smtClean="0">
              <a:latin typeface="Palatino Linotype" panose="02040502050505030304" pitchFamily="18" charset="0"/>
            </a:rPr>
            <a:t>El ingreso se realice de forma automática </a:t>
          </a:r>
          <a:r>
            <a:rPr lang="es-ES" sz="2000" u="none" kern="1200" dirty="0" smtClean="0">
              <a:latin typeface="Palatino Linotype" panose="02040502050505030304" pitchFamily="18" charset="0"/>
            </a:rPr>
            <a:t>para una mayor comodidad.</a:t>
          </a:r>
          <a:endParaRPr lang="es-ES" sz="2000" u="none" kern="1200" dirty="0">
            <a:latin typeface="Palatino Linotype" panose="02040502050505030304" pitchFamily="18" charset="0"/>
          </a:endParaRPr>
        </a:p>
      </dsp:txBody>
      <dsp:txXfrm>
        <a:off x="3314700" y="659327"/>
        <a:ext cx="3013363" cy="1808018"/>
      </dsp:txXfrm>
    </dsp:sp>
    <dsp:sp modelId="{710AE4CE-4BA6-4AF9-BC39-786292698CD6}">
      <dsp:nvSpPr>
        <dsp:cNvPr id="0" name=""/>
        <dsp:cNvSpPr/>
      </dsp:nvSpPr>
      <dsp:spPr>
        <a:xfrm>
          <a:off x="6629400" y="659327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000" b="1" u="none" kern="1200" dirty="0" smtClean="0">
              <a:latin typeface="Palatino Linotype" panose="02040502050505030304" pitchFamily="18" charset="0"/>
            </a:rPr>
            <a:t>Poder congelar la cuenta </a:t>
          </a:r>
          <a:r>
            <a:rPr lang="es-ES" sz="2000" u="none" kern="1200" dirty="0" smtClean="0">
              <a:latin typeface="Palatino Linotype" panose="02040502050505030304" pitchFamily="18" charset="0"/>
            </a:rPr>
            <a:t>a modo de castigo</a:t>
          </a:r>
          <a:endParaRPr lang="es-ES" sz="2000" u="none" kern="1200" dirty="0">
            <a:latin typeface="Palatino Linotype" panose="02040502050505030304" pitchFamily="18" charset="0"/>
          </a:endParaRPr>
        </a:p>
      </dsp:txBody>
      <dsp:txXfrm>
        <a:off x="6629400" y="659327"/>
        <a:ext cx="3013363" cy="1808018"/>
      </dsp:txXfrm>
    </dsp:sp>
    <dsp:sp modelId="{14681D36-51F8-4CBF-B9C1-53E96BD15F0F}">
      <dsp:nvSpPr>
        <dsp:cNvPr id="0" name=""/>
        <dsp:cNvSpPr/>
      </dsp:nvSpPr>
      <dsp:spPr>
        <a:xfrm>
          <a:off x="1657350" y="2768682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000" b="1" u="none" kern="1200" dirty="0" smtClean="0">
              <a:latin typeface="Palatino Linotype" panose="02040502050505030304" pitchFamily="18" charset="0"/>
            </a:rPr>
            <a:t>Reporte de gastos </a:t>
          </a:r>
          <a:r>
            <a:rPr lang="es-ES" sz="2000" u="none" kern="1200" dirty="0" smtClean="0">
              <a:latin typeface="Palatino Linotype" panose="02040502050505030304" pitchFamily="18" charset="0"/>
            </a:rPr>
            <a:t>para saber dónde el niño se gasta el dinero.</a:t>
          </a:r>
          <a:endParaRPr lang="es-ES" sz="2000" u="none" kern="1200" dirty="0">
            <a:latin typeface="Palatino Linotype" panose="02040502050505030304" pitchFamily="18" charset="0"/>
          </a:endParaRPr>
        </a:p>
      </dsp:txBody>
      <dsp:txXfrm>
        <a:off x="1657350" y="2768682"/>
        <a:ext cx="3013363" cy="1808018"/>
      </dsp:txXfrm>
    </dsp:sp>
    <dsp:sp modelId="{26A8026D-0E40-4143-9247-6A2C6E6DAE9C}">
      <dsp:nvSpPr>
        <dsp:cNvPr id="0" name=""/>
        <dsp:cNvSpPr/>
      </dsp:nvSpPr>
      <dsp:spPr>
        <a:xfrm>
          <a:off x="4972050" y="2768682"/>
          <a:ext cx="3013363" cy="180801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000" b="1" u="none" kern="1200" dirty="0" smtClean="0">
              <a:latin typeface="Palatino Linotype" panose="02040502050505030304" pitchFamily="18" charset="0"/>
            </a:rPr>
            <a:t>Transferencias de dinero entre </a:t>
          </a:r>
          <a:r>
            <a:rPr lang="es-ES" sz="2000" b="1" u="none" kern="1200" dirty="0" err="1" smtClean="0">
              <a:latin typeface="Palatino Linotype" panose="02040502050505030304" pitchFamily="18" charset="0"/>
            </a:rPr>
            <a:t>Pumbankeros</a:t>
          </a:r>
          <a:r>
            <a:rPr lang="es-ES" sz="2000" b="1" u="none" kern="1200" dirty="0" smtClean="0">
              <a:latin typeface="Palatino Linotype" panose="02040502050505030304" pitchFamily="18" charset="0"/>
            </a:rPr>
            <a:t> </a:t>
          </a:r>
          <a:r>
            <a:rPr lang="es-ES" sz="2000" b="0" u="none" kern="1200" dirty="0" smtClean="0">
              <a:latin typeface="Palatino Linotype" panose="02040502050505030304" pitchFamily="18" charset="0"/>
            </a:rPr>
            <a:t>para que los niños puedan prestarse dinero</a:t>
          </a:r>
          <a:r>
            <a:rPr lang="es-ES" sz="2000" u="none" kern="1200" dirty="0" smtClean="0">
              <a:latin typeface="Palatino Linotype" panose="02040502050505030304" pitchFamily="18" charset="0"/>
            </a:rPr>
            <a:t>.</a:t>
          </a:r>
          <a:endParaRPr lang="es-ES" sz="2000" u="none" kern="1200" dirty="0">
            <a:latin typeface="Palatino Linotype" panose="02040502050505030304" pitchFamily="18" charset="0"/>
          </a:endParaRPr>
        </a:p>
      </dsp:txBody>
      <dsp:txXfrm>
        <a:off x="4972050" y="2768682"/>
        <a:ext cx="3013363" cy="18080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4E727-E57F-4931-8662-0D5923AD1CC4}" type="datetimeFigureOut">
              <a:rPr lang="es-ES" smtClean="0"/>
              <a:t>24/01/2019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88E52-7779-4653-BD01-351162FEE2B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84269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tiff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C1589-6C16-144D-830C-E2C3075FC46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B7760B-4A03-0649-9263-C83FFA7E27C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113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90000"/>
            <a:alpha val="7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-50800" y="1475509"/>
            <a:ext cx="1580342" cy="5382490"/>
          </a:xfrm>
          <a:prstGeom prst="rect">
            <a:avLst/>
          </a:prstGeom>
          <a:solidFill>
            <a:srgbClr val="981E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0" y="2076213"/>
            <a:ext cx="9601200" cy="3581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silueta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9026" y="381678"/>
            <a:ext cx="1588568" cy="96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ángulo 13"/>
          <p:cNvSpPr/>
          <p:nvPr userDrawn="1"/>
        </p:nvSpPr>
        <p:spPr>
          <a:xfrm>
            <a:off x="-42574" y="0"/>
            <a:ext cx="1580342" cy="3816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5" name="Rectángulo 14"/>
          <p:cNvSpPr/>
          <p:nvPr userDrawn="1"/>
        </p:nvSpPr>
        <p:spPr>
          <a:xfrm>
            <a:off x="-174171" y="1344893"/>
            <a:ext cx="1711939" cy="237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0" y="204572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39001" y="204572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rgbClr val="501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-50801" y="-76677"/>
            <a:ext cx="1580344" cy="6934677"/>
            <a:chOff x="-50802" y="-143373"/>
            <a:chExt cx="1469161" cy="7001373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0800" y="166255"/>
              <a:ext cx="1469159" cy="1470521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2"/>
            <a:srcRect b="80196"/>
            <a:stretch/>
          </p:blipFill>
          <p:spPr>
            <a:xfrm>
              <a:off x="-50801" y="1470522"/>
              <a:ext cx="1469159" cy="5387478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 rotWithShape="1">
            <a:blip r:embed="rId2"/>
            <a:srcRect b="80196"/>
            <a:stretch/>
          </p:blipFill>
          <p:spPr>
            <a:xfrm>
              <a:off x="-50802" y="-143373"/>
              <a:ext cx="1469159" cy="60887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61496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6000" y="3025839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43216" y="2061496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43216" y="3025839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9" name="Straight Connector 18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rgbClr val="501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 userDrawn="1"/>
        </p:nvGrpSpPr>
        <p:grpSpPr>
          <a:xfrm>
            <a:off x="-50801" y="-76677"/>
            <a:ext cx="1580344" cy="6934677"/>
            <a:chOff x="-50802" y="-143373"/>
            <a:chExt cx="1469161" cy="7001373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0800" y="166255"/>
              <a:ext cx="1469159" cy="1470521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2"/>
            <a:srcRect b="80196"/>
            <a:stretch/>
          </p:blipFill>
          <p:spPr>
            <a:xfrm>
              <a:off x="-50801" y="1470522"/>
              <a:ext cx="1469159" cy="5387478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 userDrawn="1"/>
          </p:nvPicPr>
          <p:blipFill rotWithShape="1">
            <a:blip r:embed="rId2"/>
            <a:srcRect b="80196"/>
            <a:stretch/>
          </p:blipFill>
          <p:spPr>
            <a:xfrm>
              <a:off x="-50802" y="-143373"/>
              <a:ext cx="1469159" cy="60887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rgbClr val="501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 userDrawn="1"/>
        </p:nvGrpSpPr>
        <p:grpSpPr>
          <a:xfrm>
            <a:off x="-50801" y="-76677"/>
            <a:ext cx="1580344" cy="6934677"/>
            <a:chOff x="-50802" y="-143373"/>
            <a:chExt cx="1469161" cy="7001373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0800" y="166255"/>
              <a:ext cx="1469159" cy="1470521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2"/>
            <a:srcRect b="80196"/>
            <a:stretch/>
          </p:blipFill>
          <p:spPr>
            <a:xfrm>
              <a:off x="-50801" y="1470522"/>
              <a:ext cx="1469159" cy="5387478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 userDrawn="1"/>
          </p:nvPicPr>
          <p:blipFill rotWithShape="1">
            <a:blip r:embed="rId2"/>
            <a:srcRect b="80196"/>
            <a:stretch/>
          </p:blipFill>
          <p:spPr>
            <a:xfrm>
              <a:off x="-50802" y="-143373"/>
              <a:ext cx="1469159" cy="60887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 flipH="1">
            <a:off x="2286000" y="1475509"/>
            <a:ext cx="9906002" cy="0"/>
          </a:xfrm>
          <a:prstGeom prst="line">
            <a:avLst/>
          </a:prstGeom>
          <a:ln w="38100">
            <a:solidFill>
              <a:srgbClr val="50108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 userDrawn="1"/>
        </p:nvGrpSpPr>
        <p:grpSpPr>
          <a:xfrm>
            <a:off x="-50801" y="-76677"/>
            <a:ext cx="1580344" cy="6934677"/>
            <a:chOff x="-50802" y="-143373"/>
            <a:chExt cx="1469161" cy="7001373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0800" y="166255"/>
              <a:ext cx="1469159" cy="1470521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/>
            <a:srcRect b="80196"/>
            <a:stretch/>
          </p:blipFill>
          <p:spPr>
            <a:xfrm>
              <a:off x="-50801" y="1470522"/>
              <a:ext cx="1469159" cy="5387478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 userDrawn="1"/>
          </p:nvPicPr>
          <p:blipFill rotWithShape="1">
            <a:blip r:embed="rId2"/>
            <a:srcRect b="80196"/>
            <a:stretch/>
          </p:blipFill>
          <p:spPr>
            <a:xfrm>
              <a:off x="-50802" y="-143373"/>
              <a:ext cx="1469159" cy="60887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0A801B0-5ACA-6249-8CB7-E4364B37DE69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4A9F0F1-4A98-CB4D-B1BF-8E00003BE83A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83132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9876" y="1666703"/>
            <a:ext cx="9518069" cy="3084500"/>
          </a:xfrm>
        </p:spPr>
        <p:txBody>
          <a:bodyPr>
            <a:noAutofit/>
          </a:bodyPr>
          <a:lstStyle/>
          <a:p>
            <a:r>
              <a:rPr lang="en-US" sz="4800" b="1" dirty="0" err="1" smtClean="0"/>
              <a:t>Pumbank</a:t>
            </a:r>
            <a:r>
              <a:rPr lang="en-US" sz="4800" b="1" dirty="0" smtClean="0"/>
              <a:t> app</a:t>
            </a:r>
            <a:br>
              <a:rPr lang="en-US" sz="4800" b="1" dirty="0" smtClean="0"/>
            </a:br>
            <a:r>
              <a:rPr lang="en-US" sz="4800" b="1" dirty="0"/>
              <a:t/>
            </a:r>
            <a:br>
              <a:rPr lang="en-US" sz="4800" b="1" dirty="0"/>
            </a:br>
            <a:r>
              <a:rPr lang="en-US" sz="4800" b="1" dirty="0" smtClean="0"/>
              <a:t>	</a:t>
            </a:r>
            <a:endParaRPr lang="en-US" sz="4800" dirty="0"/>
          </a:p>
        </p:txBody>
      </p:sp>
      <p:sp>
        <p:nvSpPr>
          <p:cNvPr id="6" name="Rectangle 5"/>
          <p:cNvSpPr/>
          <p:nvPr/>
        </p:nvSpPr>
        <p:spPr>
          <a:xfrm>
            <a:off x="4228118" y="4647084"/>
            <a:ext cx="45837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 smtClean="0"/>
              <a:t>Ana, Álvaro</a:t>
            </a:r>
            <a:r>
              <a:rPr lang="en-US" b="1" dirty="0" smtClean="0"/>
              <a:t>, Carlos, </a:t>
            </a:r>
            <a:r>
              <a:rPr lang="en-US" b="1" dirty="0" err="1" smtClean="0">
                <a:solidFill>
                  <a:srgbClr val="FF0000"/>
                </a:solidFill>
              </a:rPr>
              <a:t>Mykola</a:t>
            </a:r>
            <a:r>
              <a:rPr lang="en-US" b="1" dirty="0">
                <a:solidFill>
                  <a:srgbClr val="FF0000"/>
                </a:solidFill>
              </a:rPr>
              <a:t>, Adela, </a:t>
            </a:r>
            <a:r>
              <a:rPr lang="en-US" b="1" dirty="0" err="1" smtClean="0">
                <a:solidFill>
                  <a:srgbClr val="FF0000"/>
                </a:solidFill>
              </a:rPr>
              <a:t>Rafa</a:t>
            </a:r>
            <a:r>
              <a:rPr lang="en-US" b="1" dirty="0" smtClean="0">
                <a:solidFill>
                  <a:srgbClr val="FF0000"/>
                </a:solidFill>
              </a:rPr>
              <a:t>, </a:t>
            </a:r>
            <a:r>
              <a:rPr lang="en-US" b="1" dirty="0" err="1" smtClean="0">
                <a:solidFill>
                  <a:srgbClr val="FF0000"/>
                </a:solidFill>
              </a:rPr>
              <a:t>Dani</a:t>
            </a:r>
            <a:endParaRPr lang="en-US" b="1" dirty="0">
              <a:solidFill>
                <a:srgbClr val="FF0000"/>
              </a:solidFill>
            </a:endParaRPr>
          </a:p>
          <a:p>
            <a:pPr algn="r"/>
            <a:r>
              <a:rPr lang="en-US" dirty="0" err="1" smtClean="0"/>
              <a:t>Incyde&amp;Generation</a:t>
            </a:r>
            <a:endParaRPr lang="en-US" dirty="0"/>
          </a:p>
        </p:txBody>
      </p:sp>
      <p:pic>
        <p:nvPicPr>
          <p:cNvPr id="1026" name="Picture 2" descr="silue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7200" y="4445330"/>
            <a:ext cx="1766072" cy="107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09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Infraestructura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" dirty="0" smtClean="0"/>
              <a:t>MVC (Java)</a:t>
            </a:r>
          </a:p>
          <a:p>
            <a:r>
              <a:rPr lang="es-ES" dirty="0" smtClean="0"/>
              <a:t>API (</a:t>
            </a:r>
            <a:r>
              <a:rPr lang="es-ES" dirty="0" err="1" smtClean="0"/>
              <a:t>Curl</a:t>
            </a:r>
            <a:r>
              <a:rPr lang="es-ES" dirty="0" smtClean="0"/>
              <a:t>)</a:t>
            </a:r>
          </a:p>
          <a:p>
            <a:r>
              <a:rPr lang="es-ES" dirty="0" smtClean="0"/>
              <a:t>Angular </a:t>
            </a:r>
          </a:p>
          <a:p>
            <a:r>
              <a:rPr lang="es-ES" dirty="0" err="1" smtClean="0"/>
              <a:t>Maven</a:t>
            </a:r>
            <a:endParaRPr lang="es-ES" dirty="0" smtClean="0"/>
          </a:p>
          <a:p>
            <a:r>
              <a:rPr lang="es-ES" dirty="0" err="1" smtClean="0"/>
              <a:t>Hibernate</a:t>
            </a:r>
            <a:endParaRPr lang="es-ES" dirty="0" smtClean="0"/>
          </a:p>
          <a:p>
            <a:r>
              <a:rPr lang="es-ES" dirty="0" smtClean="0"/>
              <a:t>Apache </a:t>
            </a:r>
            <a:r>
              <a:rPr lang="es-ES" smtClean="0"/>
              <a:t>Tomcat</a:t>
            </a:r>
            <a:endParaRPr lang="es-ES" dirty="0" smtClean="0"/>
          </a:p>
          <a:p>
            <a:r>
              <a:rPr lang="es-ES" dirty="0" smtClean="0"/>
              <a:t>AWS (</a:t>
            </a:r>
            <a:r>
              <a:rPr lang="es-ES" dirty="0" err="1" smtClean="0"/>
              <a:t>HeidiSQL</a:t>
            </a:r>
            <a:r>
              <a:rPr lang="es-ES" dirty="0" smtClean="0"/>
              <a:t>, RDS, EC2)</a:t>
            </a:r>
          </a:p>
          <a:p>
            <a:endParaRPr lang="es-ES" dirty="0" smtClean="0"/>
          </a:p>
          <a:p>
            <a:endParaRPr lang="es-ES" dirty="0"/>
          </a:p>
          <a:p>
            <a:endParaRPr lang="es-ES" dirty="0"/>
          </a:p>
          <a:p>
            <a:pPr marL="0" indent="0">
              <a:buNone/>
            </a:pPr>
            <a:r>
              <a:rPr lang="es-ES" dirty="0" smtClean="0"/>
              <a:t>Eclipse</a:t>
            </a:r>
          </a:p>
          <a:p>
            <a:pPr marL="0" indent="0">
              <a:buNone/>
            </a:pPr>
            <a:r>
              <a:rPr lang="es-ES" dirty="0" err="1" smtClean="0"/>
              <a:t>VisualCode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0289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Picture 2" descr="silue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956" y="2213307"/>
            <a:ext cx="5852221" cy="3546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/>
          <p:cNvSpPr txBox="1"/>
          <p:nvPr/>
        </p:nvSpPr>
        <p:spPr>
          <a:xfrm>
            <a:off x="5691051" y="3278445"/>
            <a:ext cx="3198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DEMO TIME</a:t>
            </a:r>
            <a:endParaRPr lang="es-ES" sz="4000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46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0" y="498765"/>
            <a:ext cx="7722524" cy="943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smtClean="0">
                <a:solidFill>
                  <a:schemeClr val="tx1"/>
                </a:solidFill>
              </a:rPr>
              <a:t>Introduction</a:t>
            </a:r>
            <a:endParaRPr lang="en-US" sz="3600" dirty="0" smtClean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86000" y="1491737"/>
            <a:ext cx="7722524" cy="77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Political Landscape</a:t>
            </a:r>
          </a:p>
        </p:txBody>
      </p:sp>
      <p:sp>
        <p:nvSpPr>
          <p:cNvPr id="2" name="Rectangle 1"/>
          <p:cNvSpPr/>
          <p:nvPr/>
        </p:nvSpPr>
        <p:spPr>
          <a:xfrm>
            <a:off x="-66500" y="-166255"/>
            <a:ext cx="12258500" cy="70242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 smtClean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 smtClean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 smtClean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endParaRPr lang="en-US" sz="32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  <a:p>
            <a:pPr algn="ctr"/>
            <a:r>
              <a:rPr lang="en-US" sz="4000" dirty="0" err="1" smtClean="0">
                <a:solidFill>
                  <a:schemeClr val="tx1"/>
                </a:solidFill>
                <a:latin typeface="Savoye LET Plain" charset="0"/>
                <a:ea typeface="Savoye LET Plain" charset="0"/>
                <a:cs typeface="Savoye LET Plain" charset="0"/>
              </a:rPr>
              <a:t>Muchas</a:t>
            </a:r>
            <a:r>
              <a:rPr lang="en-US" sz="4000" dirty="0" smtClean="0">
                <a:solidFill>
                  <a:schemeClr val="tx1"/>
                </a:solidFill>
                <a:latin typeface="Savoye LET Plain" charset="0"/>
                <a:ea typeface="Savoye LET Plain" charset="0"/>
                <a:cs typeface="Savoye LET Plain" charset="0"/>
              </a:rPr>
              <a:t> Gracias</a:t>
            </a:r>
            <a:endParaRPr lang="en-US" sz="4000" dirty="0">
              <a:solidFill>
                <a:schemeClr val="tx1"/>
              </a:solidFill>
              <a:latin typeface="Savoye LET Plain" charset="0"/>
              <a:ea typeface="Savoye LET Plain" charset="0"/>
              <a:cs typeface="Savoye LET Plain" charset="0"/>
            </a:endParaRPr>
          </a:p>
        </p:txBody>
      </p:sp>
      <p:pic>
        <p:nvPicPr>
          <p:cNvPr id="9" name="Picture 2" descr="siluet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884" y="875826"/>
            <a:ext cx="5852221" cy="3546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4831241" y="1625957"/>
            <a:ext cx="202972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Protégete</a:t>
            </a:r>
          </a:p>
          <a:p>
            <a:r>
              <a:rPr lang="es-ES" sz="2800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 	y</a:t>
            </a:r>
          </a:p>
          <a:p>
            <a:r>
              <a:rPr lang="es-ES" sz="2800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 Protégelos </a:t>
            </a:r>
            <a:endParaRPr lang="es-ES" sz="2800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052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0" y="491319"/>
            <a:ext cx="9601200" cy="778190"/>
          </a:xfrm>
        </p:spPr>
        <p:txBody>
          <a:bodyPr/>
          <a:lstStyle/>
          <a:p>
            <a:pPr algn="ctr"/>
            <a:r>
              <a:rPr lang="es-ES" dirty="0" smtClean="0">
                <a:latin typeface="Palatino Linotype" panose="02040502050505030304" pitchFamily="18" charset="0"/>
              </a:rPr>
              <a:t>PUMBANK</a:t>
            </a:r>
            <a:endParaRPr lang="es-ES" dirty="0">
              <a:latin typeface="Palatino Linotype" panose="02040502050505030304" pitchFamily="18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904" y="1883390"/>
            <a:ext cx="7680573" cy="4653906"/>
          </a:xfrm>
          <a:prstGeom prst="rect">
            <a:avLst/>
          </a:prstGeom>
        </p:spPr>
      </p:pic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174655" y="2975213"/>
            <a:ext cx="5460664" cy="24565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3200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“Protegiendo tus niños </a:t>
            </a:r>
          </a:p>
          <a:p>
            <a:pPr marL="0" indent="0" algn="ctr">
              <a:buNone/>
            </a:pPr>
            <a:r>
              <a:rPr lang="es-ES" sz="3200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Y</a:t>
            </a:r>
          </a:p>
          <a:p>
            <a:pPr marL="0" indent="0" algn="ctr">
              <a:buNone/>
            </a:pPr>
            <a:r>
              <a:rPr lang="es-ES" sz="3200" dirty="0" smtClean="0">
                <a:solidFill>
                  <a:schemeClr val="bg1"/>
                </a:solidFill>
                <a:latin typeface="Palatino Linotype" panose="02040502050505030304" pitchFamily="18" charset="0"/>
              </a:rPr>
              <a:t> tus finanzas”</a:t>
            </a:r>
          </a:p>
          <a:p>
            <a:pPr marL="0" indent="0" algn="ctr">
              <a:buNone/>
            </a:pPr>
            <a:endParaRPr lang="es-ES" sz="3200" dirty="0">
              <a:latin typeface="Palatino Linotype" panose="02040502050505030304" pitchFamily="18" charset="0"/>
            </a:endParaRPr>
          </a:p>
          <a:p>
            <a:pPr marL="0" indent="0" algn="ctr">
              <a:buNone/>
            </a:pPr>
            <a:endParaRPr lang="es-ES" sz="32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52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>
                <a:latin typeface="Palatino Linotype" panose="02040502050505030304" pitchFamily="18" charset="0"/>
              </a:rPr>
              <a:t>Quiénes Somos</a:t>
            </a:r>
            <a:endParaRPr lang="es-ES" dirty="0">
              <a:latin typeface="Palatino Linotype" panose="02040502050505030304" pitchFamily="18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886501" y="1545268"/>
            <a:ext cx="9601200" cy="626045"/>
          </a:xfrm>
        </p:spPr>
        <p:txBody>
          <a:bodyPr/>
          <a:lstStyle/>
          <a:p>
            <a:pPr marL="0" indent="0">
              <a:buNone/>
            </a:pPr>
            <a:r>
              <a:rPr lang="es-ES" dirty="0">
                <a:latin typeface="Palatino Linotype" panose="02040502050505030304" pitchFamily="18" charset="0"/>
              </a:rPr>
              <a:t>Á</a:t>
            </a:r>
            <a:r>
              <a:rPr lang="es-ES" dirty="0" smtClean="0">
                <a:latin typeface="Palatino Linotype" panose="02040502050505030304" pitchFamily="18" charset="0"/>
              </a:rPr>
              <a:t>lvaro Regaño García	Ana Gutiérrez Lázaro	Carlos Hernández González</a:t>
            </a:r>
            <a:endParaRPr lang="es-ES" dirty="0">
              <a:latin typeface="Palatino Linotype" panose="02040502050505030304" pitchFamily="18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4554940" y="4272231"/>
            <a:ext cx="5063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/>
              <a:t>…Y Quienes </a:t>
            </a:r>
            <a:r>
              <a:rPr lang="es-ES" sz="3200" dirty="0" err="1" smtClean="0"/>
              <a:t>Eramos</a:t>
            </a:r>
            <a:endParaRPr lang="es-ES" sz="3200" dirty="0"/>
          </a:p>
        </p:txBody>
      </p:sp>
      <p:sp>
        <p:nvSpPr>
          <p:cNvPr id="5" name="CuadroTexto 4"/>
          <p:cNvSpPr txBox="1"/>
          <p:nvPr/>
        </p:nvSpPr>
        <p:spPr>
          <a:xfrm>
            <a:off x="5268057" y="4807512"/>
            <a:ext cx="3637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Adela	 Daniel	 </a:t>
            </a:r>
            <a:r>
              <a:rPr lang="es-ES" dirty="0" err="1" smtClean="0"/>
              <a:t>Mykola</a:t>
            </a:r>
            <a:r>
              <a:rPr lang="es-ES" dirty="0" smtClean="0"/>
              <a:t>	 Rafael</a:t>
            </a:r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264" y="5082630"/>
            <a:ext cx="3622672" cy="178546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244" y="2022066"/>
            <a:ext cx="4104712" cy="2221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83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latin typeface="Palatino Linotype" panose="02040502050505030304" pitchFamily="18" charset="0"/>
              </a:rPr>
              <a:t>Como Hemos Trabajado</a:t>
            </a:r>
            <a:endParaRPr lang="es-ES" dirty="0">
              <a:latin typeface="Palatino Linotype" panose="02040502050505030304" pitchFamily="18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286000" y="2076213"/>
            <a:ext cx="5452281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2800" dirty="0" err="1" smtClean="0">
                <a:latin typeface="Palatino Linotype" panose="02040502050505030304" pitchFamily="18" charset="0"/>
              </a:rPr>
              <a:t>Sprints</a:t>
            </a:r>
            <a:r>
              <a:rPr lang="es-ES" sz="2800" dirty="0" smtClean="0">
                <a:latin typeface="Palatino Linotype" panose="02040502050505030304" pitchFamily="18" charset="0"/>
              </a:rPr>
              <a:t> (3 h </a:t>
            </a:r>
            <a:r>
              <a:rPr lang="es-ES" sz="2800" dirty="0" err="1" smtClean="0">
                <a:latin typeface="Palatino Linotype" panose="02040502050505030304" pitchFamily="18" charset="0"/>
              </a:rPr>
              <a:t>max</a:t>
            </a:r>
            <a:r>
              <a:rPr lang="es-ES" sz="2800" dirty="0" smtClean="0">
                <a:latin typeface="Palatino Linotype" panose="02040502050505030304" pitchFamily="18" charset="0"/>
              </a:rPr>
              <a:t>)		</a:t>
            </a:r>
          </a:p>
          <a:p>
            <a:pPr marL="0" indent="0">
              <a:buNone/>
            </a:pPr>
            <a:r>
              <a:rPr lang="es-ES" sz="2800" dirty="0" smtClean="0">
                <a:latin typeface="Palatino Linotype" panose="02040502050505030304" pitchFamily="18" charset="0"/>
              </a:rPr>
              <a:t>Metodología Agile </a:t>
            </a:r>
            <a:r>
              <a:rPr lang="es-ES" sz="2800" dirty="0" smtClean="0">
                <a:latin typeface="Palatino Linotype" panose="02040502050505030304" pitchFamily="18" charset="0"/>
                <a:sym typeface="Wingdings" panose="05000000000000000000" pitchFamily="2" charset="2"/>
              </a:rPr>
              <a:t> </a:t>
            </a:r>
            <a:r>
              <a:rPr lang="es-ES" sz="2800" dirty="0" err="1" smtClean="0">
                <a:latin typeface="Palatino Linotype" panose="02040502050505030304" pitchFamily="18" charset="0"/>
                <a:sym typeface="Wingdings" panose="05000000000000000000" pitchFamily="2" charset="2"/>
              </a:rPr>
              <a:t>Scrum</a:t>
            </a:r>
            <a:endParaRPr lang="es-ES" sz="2800" dirty="0" smtClean="0">
              <a:latin typeface="Palatino Linotype" panose="02040502050505030304" pitchFamily="18" charset="0"/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s-ES" sz="2800" dirty="0" smtClean="0">
                <a:latin typeface="Palatino Linotype" panose="02040502050505030304" pitchFamily="18" charset="0"/>
                <a:sym typeface="Wingdings" panose="05000000000000000000" pitchFamily="2" charset="2"/>
              </a:rPr>
              <a:t>Historias  Tareas</a:t>
            </a:r>
          </a:p>
          <a:p>
            <a:pPr marL="0" indent="0">
              <a:buNone/>
            </a:pPr>
            <a:r>
              <a:rPr lang="es-ES" sz="2800" dirty="0" smtClean="0">
                <a:latin typeface="Palatino Linotype" panose="02040502050505030304" pitchFamily="18" charset="0"/>
                <a:sym typeface="Wingdings" panose="05000000000000000000" pitchFamily="2" charset="2"/>
              </a:rPr>
              <a:t>Iteraciones (IT v Tareas)</a:t>
            </a:r>
          </a:p>
          <a:p>
            <a:pPr marL="0" indent="0">
              <a:buNone/>
            </a:pPr>
            <a:endParaRPr lang="es-ES" sz="2800" dirty="0">
              <a:latin typeface="Palatino Linotype" panose="02040502050505030304" pitchFamily="18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860" y="1857848"/>
            <a:ext cx="3586340" cy="478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408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6000" y="498765"/>
            <a:ext cx="7722524" cy="943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600" b="1" dirty="0" err="1" smtClean="0">
                <a:solidFill>
                  <a:schemeClr val="tx1"/>
                </a:solidFill>
                <a:latin typeface="Palatino Linotype" panose="02040502050505030304" pitchFamily="18" charset="0"/>
              </a:rPr>
              <a:t>Historias</a:t>
            </a:r>
            <a:r>
              <a:rPr lang="en-US" sz="3600" b="1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 de </a:t>
            </a:r>
            <a:r>
              <a:rPr lang="en-US" sz="3600" b="1" dirty="0" err="1" smtClean="0">
                <a:solidFill>
                  <a:schemeClr val="tx1"/>
                </a:solidFill>
                <a:latin typeface="Palatino Linotype" panose="02040502050505030304" pitchFamily="18" charset="0"/>
              </a:rPr>
              <a:t>Usuario</a:t>
            </a:r>
            <a:endParaRPr lang="en-US" sz="3600" b="1" dirty="0" smtClean="0">
              <a:solidFill>
                <a:schemeClr val="tx1"/>
              </a:solidFill>
              <a:latin typeface="Palatino Linotype" panose="02040502050505030304" pitchFamily="18" charset="0"/>
            </a:endParaRPr>
          </a:p>
        </p:txBody>
      </p:sp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1349096426"/>
              </p:ext>
            </p:extLst>
          </p:nvPr>
        </p:nvGraphicFramePr>
        <p:xfrm>
          <a:off x="2286000" y="1441863"/>
          <a:ext cx="9642764" cy="52360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9736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/>
          <p:nvPr/>
        </p:nvSpPr>
        <p:spPr>
          <a:xfrm>
            <a:off x="2286000" y="1491737"/>
            <a:ext cx="7722524" cy="77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Padre</a:t>
            </a:r>
            <a:endParaRPr lang="en-US" sz="24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0"/>
          <a:stretch/>
        </p:blipFill>
        <p:spPr>
          <a:xfrm>
            <a:off x="2285999" y="1897597"/>
            <a:ext cx="7191829" cy="4960403"/>
          </a:xfrm>
          <a:prstGeom prst="rect">
            <a:avLst/>
          </a:prstGeo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2286000" y="278910"/>
            <a:ext cx="9601200" cy="990599"/>
          </a:xfrm>
        </p:spPr>
        <p:txBody>
          <a:bodyPr/>
          <a:lstStyle/>
          <a:p>
            <a:pPr algn="ctr"/>
            <a:r>
              <a:rPr lang="es-ES" dirty="0" smtClean="0">
                <a:latin typeface="Palatino Linotype" panose="02040502050505030304" pitchFamily="18" charset="0"/>
              </a:rPr>
              <a:t>Arquitectura</a:t>
            </a:r>
            <a:endParaRPr lang="es-ES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68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6000" y="498765"/>
            <a:ext cx="7722524" cy="943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3600" dirty="0" err="1" smtClean="0">
                <a:solidFill>
                  <a:schemeClr val="tx1"/>
                </a:solidFill>
              </a:rPr>
              <a:t>Arquitectura</a:t>
            </a:r>
            <a:r>
              <a:rPr lang="en-US" sz="3600" dirty="0" smtClean="0">
                <a:solidFill>
                  <a:schemeClr val="tx1"/>
                </a:solidFill>
              </a:rPr>
              <a:t> de la </a:t>
            </a:r>
            <a:r>
              <a:rPr lang="en-US" sz="3600" dirty="0" err="1" smtClean="0">
                <a:solidFill>
                  <a:schemeClr val="tx1"/>
                </a:solidFill>
              </a:rPr>
              <a:t>Información</a:t>
            </a:r>
            <a:endParaRPr lang="en-US" sz="3600" dirty="0" smtClean="0">
              <a:solidFill>
                <a:schemeClr val="tx1"/>
              </a:solidFill>
            </a:endParaRPr>
          </a:p>
        </p:txBody>
      </p:sp>
      <p:sp>
        <p:nvSpPr>
          <p:cNvPr id="6" name="Rectangle 7"/>
          <p:cNvSpPr/>
          <p:nvPr/>
        </p:nvSpPr>
        <p:spPr>
          <a:xfrm>
            <a:off x="2286000" y="1491737"/>
            <a:ext cx="7722524" cy="7768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</a:rPr>
              <a:t>Hijo</a:t>
            </a:r>
            <a:endParaRPr lang="en-US" sz="2400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9" t="14820" b="27694"/>
          <a:stretch/>
        </p:blipFill>
        <p:spPr>
          <a:xfrm>
            <a:off x="2286000" y="1897597"/>
            <a:ext cx="8003205" cy="394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0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>
                <a:latin typeface="Palatino Linotype" panose="02040502050505030304" pitchFamily="18" charset="0"/>
              </a:rPr>
              <a:t>Arquitectura</a:t>
            </a:r>
            <a:endParaRPr lang="es-ES" dirty="0">
              <a:latin typeface="Palatino Linotype" panose="02040502050505030304" pitchFamily="18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117" y="2011927"/>
            <a:ext cx="8022965" cy="4437564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3075117" y="1733266"/>
            <a:ext cx="6144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UML (</a:t>
            </a:r>
            <a:r>
              <a:rPr lang="es-ES" dirty="0" err="1"/>
              <a:t>Unified</a:t>
            </a:r>
            <a:r>
              <a:rPr lang="es-ES" dirty="0"/>
              <a:t> </a:t>
            </a:r>
            <a:r>
              <a:rPr lang="es-ES" dirty="0" err="1"/>
              <a:t>Modeling</a:t>
            </a:r>
            <a:r>
              <a:rPr lang="es-ES" dirty="0"/>
              <a:t> </a:t>
            </a:r>
            <a:r>
              <a:rPr lang="es-ES" dirty="0" err="1" smtClean="0"/>
              <a:t>Language</a:t>
            </a:r>
            <a:r>
              <a:rPr lang="es-ES" dirty="0" smtClean="0"/>
              <a:t>)	Modelo Base de Datos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0034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4712" y="1924902"/>
            <a:ext cx="2554103" cy="3581400"/>
          </a:xfrm>
          <a:prstGeom prst="rect">
            <a:avLst/>
          </a:prstGeo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>
                <a:latin typeface="Palatino Linotype" panose="02040502050505030304" pitchFamily="18" charset="0"/>
              </a:rPr>
              <a:t>Arquitectura</a:t>
            </a:r>
            <a:endParaRPr lang="es-ES" dirty="0">
              <a:latin typeface="Palatino Linotype" panose="02040502050505030304" pitchFamily="18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1426" y="1875443"/>
            <a:ext cx="3038750" cy="3630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8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1899</TotalTime>
  <Words>161</Words>
  <Application>Microsoft Office PowerPoint</Application>
  <PresentationFormat>Panorámica</PresentationFormat>
  <Paragraphs>55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Calibri</vt:lpstr>
      <vt:lpstr>Franklin Gothic Book</vt:lpstr>
      <vt:lpstr>Palatino Linotype</vt:lpstr>
      <vt:lpstr>Savoye LET Plain</vt:lpstr>
      <vt:lpstr>Wingdings</vt:lpstr>
      <vt:lpstr>Crop</vt:lpstr>
      <vt:lpstr>Pumbank app   </vt:lpstr>
      <vt:lpstr>PUMBANK</vt:lpstr>
      <vt:lpstr>Quiénes Somos</vt:lpstr>
      <vt:lpstr>Como Hemos Trabajado</vt:lpstr>
      <vt:lpstr>Presentación de PowerPoint</vt:lpstr>
      <vt:lpstr>Arquitectura</vt:lpstr>
      <vt:lpstr>Presentación de PowerPoint</vt:lpstr>
      <vt:lpstr>Arquitectura</vt:lpstr>
      <vt:lpstr>Arquitectura</vt:lpstr>
      <vt:lpstr>Infraestructura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Rafael Monroig</dc:creator>
  <cp:lastModifiedBy>equipo15</cp:lastModifiedBy>
  <cp:revision>132</cp:revision>
  <dcterms:created xsi:type="dcterms:W3CDTF">2018-01-31T21:49:25Z</dcterms:created>
  <dcterms:modified xsi:type="dcterms:W3CDTF">2019-01-24T18:25:13Z</dcterms:modified>
</cp:coreProperties>
</file>

<file path=docProps/thumbnail.jpeg>
</file>